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1337" r:id="rId2"/>
    <p:sldId id="1326" r:id="rId3"/>
    <p:sldId id="1338" r:id="rId4"/>
    <p:sldId id="1347" r:id="rId5"/>
    <p:sldId id="1330" r:id="rId6"/>
    <p:sldId id="1339" r:id="rId7"/>
    <p:sldId id="1340" r:id="rId8"/>
    <p:sldId id="1341" r:id="rId9"/>
    <p:sldId id="1342" r:id="rId10"/>
    <p:sldId id="1343" r:id="rId11"/>
    <p:sldId id="1344" r:id="rId12"/>
    <p:sldId id="1345" r:id="rId13"/>
    <p:sldId id="1346" r:id="rId14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92" autoAdjust="0"/>
    <p:restoredTop sz="96925" autoAdjust="0"/>
  </p:normalViewPr>
  <p:slideViewPr>
    <p:cSldViewPr snapToGrid="0">
      <p:cViewPr varScale="1">
        <p:scale>
          <a:sx n="105" d="100"/>
          <a:sy n="105" d="100"/>
        </p:scale>
        <p:origin x="224" y="1088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448FD-B8EC-B844-83C6-927198AF2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Cloud Computing and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4F97EA-561E-6B42-80F8-E9A4D12C0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</p:spTree>
    <p:extLst>
      <p:ext uri="{BB962C8B-B14F-4D97-AF65-F5344CB8AC3E}">
        <p14:creationId xmlns:p14="http://schemas.microsoft.com/office/powerpoint/2010/main" val="4127329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F7096D1D-D147-F441-84FA-502D25C5A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547" y="1675227"/>
            <a:ext cx="9698906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0D917B-F5F3-0B41-88E6-018DB1DA9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9634C-2D54-0441-ADBC-FB81B857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10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940660F-882C-E149-AE48-8A99BF151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456623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8C7CAEAA-2F10-F445-B331-1D81D6AC0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064" y="1675227"/>
            <a:ext cx="9225872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6C7A5-D953-CB4D-A644-669C373B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Simple JSON to Communicate Commands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E53F9-153F-E149-9A4D-4B73763D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11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5D8B018-92CD-8C44-B2BE-3D726B98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3975002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Greengrass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Greengrass</a:t>
            </a:r>
            <a:r>
              <a:rPr lang="en-US" dirty="0"/>
              <a:t> allows for the </a:t>
            </a:r>
            <a:r>
              <a:rPr lang="en-US" dirty="0" err="1"/>
              <a:t>IoT</a:t>
            </a:r>
            <a:r>
              <a:rPr lang="en-US" dirty="0"/>
              <a:t> Core to be executed on an edge device</a:t>
            </a:r>
          </a:p>
          <a:p>
            <a:pPr lvl="1"/>
            <a:r>
              <a:rPr lang="en-US" dirty="0"/>
              <a:t>Server, Raspberry Pi, Other computing device</a:t>
            </a:r>
          </a:p>
          <a:p>
            <a:r>
              <a:rPr lang="en-US" dirty="0"/>
              <a:t>Supports MQTT communication and Lambda Functions</a:t>
            </a:r>
          </a:p>
          <a:p>
            <a:r>
              <a:rPr lang="en-US" dirty="0"/>
              <a:t>Can provide OTA updates to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5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EB8277BB-D9B1-2540-B7DC-6DF42615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1" y="1675227"/>
            <a:ext cx="8788398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BD7453-07F2-4645-A45D-CE2E67639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Interfacing with Machine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4C1EF-0519-9A4C-BB2E-08E73BC5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</a:t>
            </a:r>
            <a:r>
              <a:rPr lang="en-US" dirty="0">
                <a:latin typeface="+mn-lt"/>
              </a:rPr>
              <a:t>: https://</a:t>
            </a:r>
            <a:r>
              <a:rPr lang="en-US" dirty="0" err="1">
                <a:latin typeface="+mn-lt"/>
              </a:rPr>
              <a:t>docs.aws.amazon.com</a:t>
            </a:r>
            <a:r>
              <a:rPr lang="en-US" dirty="0">
                <a:latin typeface="+mn-lt"/>
              </a:rPr>
              <a:t>/</a:t>
            </a:r>
            <a:r>
              <a:rPr lang="en-US" dirty="0" err="1">
                <a:latin typeface="+mn-lt"/>
              </a:rPr>
              <a:t>greengrass</a:t>
            </a:r>
            <a:r>
              <a:rPr lang="en-US" dirty="0">
                <a:latin typeface="+mn-lt"/>
              </a:rPr>
              <a:t>/latest/</a:t>
            </a:r>
            <a:r>
              <a:rPr lang="en-US" dirty="0" err="1">
                <a:latin typeface="+mn-lt"/>
              </a:rPr>
              <a:t>developerguide</a:t>
            </a:r>
            <a:r>
              <a:rPr lang="en-US" dirty="0">
                <a:latin typeface="+mn-lt"/>
              </a:rPr>
              <a:t>/ml-</a:t>
            </a:r>
            <a:r>
              <a:rPr lang="en-US" dirty="0" err="1">
                <a:latin typeface="+mn-lt"/>
              </a:rPr>
              <a:t>inference.html</a:t>
            </a:r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CC2E1-D3D5-A84B-A433-0195FA2C5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514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IoT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Devices that have the ability to sense the environment, optionally do local processing and communicate to other devices using the Internet</a:t>
            </a:r>
          </a:p>
          <a:p>
            <a:r>
              <a:rPr lang="en-US" dirty="0"/>
              <a:t>Wide range of hardware, software, communication protocols</a:t>
            </a:r>
          </a:p>
          <a:p>
            <a:r>
              <a:rPr lang="en-US" dirty="0"/>
              <a:t>Challenges:</a:t>
            </a:r>
          </a:p>
          <a:p>
            <a:pPr lvl="1"/>
            <a:r>
              <a:rPr lang="en-US" dirty="0"/>
              <a:t>Dealing with potential </a:t>
            </a:r>
            <a:r>
              <a:rPr lang="en-US" dirty="0" err="1"/>
              <a:t>IoT</a:t>
            </a:r>
            <a:r>
              <a:rPr lang="en-US" dirty="0"/>
              <a:t> diversity</a:t>
            </a:r>
          </a:p>
          <a:p>
            <a:pPr lvl="1"/>
            <a:r>
              <a:rPr lang="en-US" dirty="0"/>
              <a:t>Collecting and integrating large amounts of data</a:t>
            </a:r>
          </a:p>
          <a:p>
            <a:pPr lvl="1"/>
            <a:r>
              <a:rPr lang="en-US" dirty="0"/>
              <a:t>Security</a:t>
            </a:r>
          </a:p>
          <a:p>
            <a:r>
              <a:rPr lang="en-US" dirty="0"/>
              <a:t>AWS has a number of products for this – look first of all at AWS </a:t>
            </a:r>
            <a:r>
              <a:rPr lang="en-US" dirty="0" err="1"/>
              <a:t>IoT</a:t>
            </a:r>
            <a:r>
              <a:rPr lang="en-US" dirty="0"/>
              <a:t> </a:t>
            </a:r>
          </a:p>
          <a:p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45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91249-FCE5-F24B-A0B9-043D3ED6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1994813"/>
            <a:ext cx="5614835" cy="271515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/>
              <a:t>IoT</a:t>
            </a:r>
            <a:r>
              <a:rPr lang="en-US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994814"/>
            <a:ext cx="4038600" cy="4229006"/>
          </a:xfrm>
        </p:spPr>
        <p:txBody>
          <a:bodyPr>
            <a:normAutofit/>
          </a:bodyPr>
          <a:lstStyle/>
          <a:p>
            <a:r>
              <a:rPr lang="en-US" sz="1600" dirty="0"/>
              <a:t>AWS </a:t>
            </a:r>
            <a:r>
              <a:rPr lang="en-US" sz="1600" dirty="0" err="1"/>
              <a:t>IoT</a:t>
            </a:r>
            <a:r>
              <a:rPr lang="en-US" sz="1600" dirty="0"/>
              <a:t> uses MQTT to allow devices to communicate with a Message Broker using MQTT topics</a:t>
            </a:r>
          </a:p>
          <a:p>
            <a:r>
              <a:rPr lang="en-US" sz="1600" dirty="0"/>
              <a:t>MQTT vs HTTPS</a:t>
            </a:r>
          </a:p>
          <a:p>
            <a:pPr lvl="1"/>
            <a:r>
              <a:rPr lang="en-US" sz="1200" dirty="0"/>
              <a:t>93x faster throughput</a:t>
            </a:r>
          </a:p>
          <a:p>
            <a:pPr lvl="1"/>
            <a:r>
              <a:rPr lang="en-US" sz="1200" dirty="0"/>
              <a:t>12x less battery to send</a:t>
            </a:r>
          </a:p>
          <a:p>
            <a:pPr lvl="1"/>
            <a:r>
              <a:rPr lang="en-US" sz="1200" dirty="0"/>
              <a:t>171x less battery to receive</a:t>
            </a:r>
          </a:p>
          <a:p>
            <a:pPr lvl="1"/>
            <a:r>
              <a:rPr lang="en-US" sz="1200" dirty="0"/>
              <a:t>50% less power to keep connected</a:t>
            </a:r>
          </a:p>
          <a:p>
            <a:pPr lvl="1"/>
            <a:r>
              <a:rPr lang="en-US" sz="1200" dirty="0"/>
              <a:t>8x less network overhead</a:t>
            </a:r>
          </a:p>
          <a:p>
            <a:r>
              <a:rPr lang="en-US" sz="1600" dirty="0"/>
              <a:t>Uses X.509 certificates for authentication and security</a:t>
            </a:r>
          </a:p>
          <a:p>
            <a:r>
              <a:rPr lang="en-US" sz="1600" dirty="0"/>
              <a:t>Allows for Device Shadows – that store device state</a:t>
            </a:r>
          </a:p>
          <a:p>
            <a:r>
              <a:rPr lang="en-US" sz="1600" dirty="0"/>
              <a:t>Rules can be created to automatically take messages and put data in a database for example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pPr lvl="2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rgbClr val="303030"/>
                </a:solidFill>
              </a:rPr>
              <a:pPr/>
              <a:t>3</a:t>
            </a:fld>
            <a:endParaRPr lang="en-GB">
              <a:solidFill>
                <a:srgbClr val="303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3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25F3-3A0F-8347-9AB9-8BF5CEDF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Queuing Telemetry Transport: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717EF-2A80-234F-A2DE-4CA6AD39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Publish/Subscribe messaging protocol</a:t>
            </a:r>
          </a:p>
          <a:p>
            <a:r>
              <a:rPr lang="en-US" dirty="0"/>
              <a:t>Publish/Subscribe to topics: hierarchical strings allowing wildcards “this/topic”</a:t>
            </a:r>
          </a:p>
          <a:p>
            <a:r>
              <a:rPr lang="en-US" dirty="0"/>
              <a:t>Low overhead (2 byte header)</a:t>
            </a:r>
          </a:p>
          <a:p>
            <a:r>
              <a:rPr lang="en-US" dirty="0"/>
              <a:t>For AWS, can run over TCP with TLS and </a:t>
            </a:r>
            <a:r>
              <a:rPr lang="en-US" dirty="0" err="1"/>
              <a:t>WebSockets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E92CA-6A85-C243-B4E5-2E6FE18B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7857C5-121B-7240-8EA7-97C826F3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928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17BA-DC69-EE40-820D-2383D5BE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0402-E9D3-3C4B-B9DD-F3635E766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8800" cy="4351338"/>
          </a:xfrm>
        </p:spPr>
        <p:txBody>
          <a:bodyPr/>
          <a:lstStyle/>
          <a:p>
            <a:r>
              <a:rPr lang="en-US" dirty="0"/>
              <a:t>Devices can be things like AWS </a:t>
            </a:r>
            <a:r>
              <a:rPr lang="en-US" dirty="0" err="1"/>
              <a:t>IoT</a:t>
            </a:r>
            <a:r>
              <a:rPr lang="en-US" dirty="0"/>
              <a:t> Button</a:t>
            </a:r>
          </a:p>
          <a:p>
            <a:r>
              <a:rPr lang="en-US" dirty="0"/>
              <a:t>Can run code from various SDKs that run on different </a:t>
            </a:r>
            <a:r>
              <a:rPr lang="en-US" dirty="0" err="1"/>
              <a:t>platfroms</a:t>
            </a:r>
            <a:endParaRPr lang="en-US" dirty="0"/>
          </a:p>
          <a:p>
            <a:r>
              <a:rPr lang="en-US" dirty="0"/>
              <a:t>Registering a device involves:</a:t>
            </a:r>
          </a:p>
          <a:p>
            <a:pPr lvl="1"/>
            <a:r>
              <a:rPr lang="en-US" dirty="0"/>
              <a:t> Name used as client id</a:t>
            </a:r>
          </a:p>
          <a:p>
            <a:pPr lvl="1"/>
            <a:r>
              <a:rPr lang="en-US" dirty="0"/>
              <a:t>Assigning it to a group</a:t>
            </a:r>
          </a:p>
          <a:p>
            <a:pPr lvl="1"/>
            <a:r>
              <a:rPr lang="en-US" dirty="0"/>
              <a:t>Creating or using a root certificate, device certificate and public/private key</a:t>
            </a:r>
          </a:p>
          <a:p>
            <a:pPr lvl="1"/>
            <a:r>
              <a:rPr lang="en-US" dirty="0"/>
              <a:t>Attaching a policy to the certificate that permissions the device for </a:t>
            </a:r>
            <a:r>
              <a:rPr lang="en-US" dirty="0" err="1"/>
              <a:t>IoT</a:t>
            </a:r>
            <a:r>
              <a:rPr lang="en-US" dirty="0"/>
              <a:t> actions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3662F8-C77E-2B44-980E-124CC184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679E5-D592-F549-95C4-0C2769B5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F88FF-A3F6-EA4E-83F0-038A7FA90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0" y="87735"/>
            <a:ext cx="3060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26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AWSIoTPythonSDK</a:t>
            </a:r>
            <a:r>
              <a:rPr lang="en-US" dirty="0"/>
              <a:t>: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434884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certificate based Connection 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AWSIoTMQTTClient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("cits5503-iotdevice1")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TLS mutual authentication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myMQTTClient.configureEndpoint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("a1oodu4zldtbbf.iot.ap-southeast-2.amazonaws.com", 8883)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myMQTTClient.configureCredentials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root.cert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private.key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certificate.crt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myMQTTClient.configureOfflinePublishQueueing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(-1)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myMQTTClient.configureDrainingFrequency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(2)      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myMQTTClient.configureConnectDisconnectTimeout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(10)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myMQTTClient.configureMQTTOperationTimeout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677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Connect, publish, subscribe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50886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(client,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userdata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message):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print("Received a new message: %s from topic: %s” % 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message.payload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message.topic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("cits5503/sub", 1,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0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while True: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myMQTTClient.publish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("cits5503/pub", "test %s" %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0)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+= 1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time.sleep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myMQTTClient.unsubscribe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("cits5503/pub")                                                                                                         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myMQTTClient.disconnect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0733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Device Shadow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IoT</a:t>
            </a:r>
            <a:r>
              <a:rPr lang="en-US" dirty="0"/>
              <a:t> device usually only sends a message when something changes or at predefined times</a:t>
            </a:r>
          </a:p>
          <a:p>
            <a:r>
              <a:rPr lang="en-US" dirty="0"/>
              <a:t>Applications also may only want the current state and not a history of all of the changes over a period of time</a:t>
            </a:r>
          </a:p>
          <a:p>
            <a:r>
              <a:rPr lang="en-US" dirty="0"/>
              <a:t>Querying the device directly is harder to do and more expensive in terms of communications</a:t>
            </a:r>
          </a:p>
          <a:p>
            <a:r>
              <a:rPr lang="en-US" dirty="0"/>
              <a:t>A Device Shadow Service keeps track of state and allows for asynchronous store and forward </a:t>
            </a:r>
            <a:r>
              <a:rPr lang="en-US"/>
              <a:t>style communication </a:t>
            </a:r>
            <a:r>
              <a:rPr lang="en-US" dirty="0"/>
              <a:t>with </a:t>
            </a:r>
            <a:r>
              <a:rPr lang="en-US" dirty="0" err="1"/>
              <a:t>IoT</a:t>
            </a:r>
            <a:r>
              <a:rPr lang="en-US" dirty="0"/>
              <a:t>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610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B385BBF3-037A-F248-B6EE-E0F0B933F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87869"/>
            <a:ext cx="10905066" cy="41689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3C2F2C-CA86-874A-810C-AEE9857D6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82D8E-BE4A-0F42-9F8D-4F3D0A3D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https://www.slideshare.net/AmazonWebServices/the-lifecycle-of-an-aws-iot-thing?from_action=save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D8AFE-E4CD-DA40-A77A-822A5BA9F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305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59815</TotalTime>
  <Words>592</Words>
  <Application>Microsoft Macintosh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Courier</vt:lpstr>
      <vt:lpstr>Tahoma</vt:lpstr>
      <vt:lpstr>Times New Roman</vt:lpstr>
      <vt:lpstr>Wingdings</vt:lpstr>
      <vt:lpstr>Office Theme</vt:lpstr>
      <vt:lpstr>Cloud Computing and Internet of Things</vt:lpstr>
      <vt:lpstr>IoT</vt:lpstr>
      <vt:lpstr>IoT Core</vt:lpstr>
      <vt:lpstr>Message Queuing Telemetry Transport: MQTT</vt:lpstr>
      <vt:lpstr>Connecting a device</vt:lpstr>
      <vt:lpstr>Using the AWSIoTPythonSDK: Setup</vt:lpstr>
      <vt:lpstr>Connect, publish, subscribe</vt:lpstr>
      <vt:lpstr>Device Shadow Service</vt:lpstr>
      <vt:lpstr>Device Shadow Service Example</vt:lpstr>
      <vt:lpstr>Device Shadow Service Flow</vt:lpstr>
      <vt:lpstr>Simple JSON to Communicate Commands</vt:lpstr>
      <vt:lpstr>AWS Greengrass</vt:lpstr>
      <vt:lpstr>Interfacing with Machine Learning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Microsoft Office User</cp:lastModifiedBy>
  <cp:revision>4193</cp:revision>
  <dcterms:created xsi:type="dcterms:W3CDTF">1999-05-23T11:18:07Z</dcterms:created>
  <dcterms:modified xsi:type="dcterms:W3CDTF">2018-06-05T12:44:19Z</dcterms:modified>
  <cp:category>Lecture</cp:category>
</cp:coreProperties>
</file>

<file path=docProps/thumbnail.jpeg>
</file>